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692" r:id="rId2"/>
    <p:sldId id="263" r:id="rId3"/>
    <p:sldId id="264" r:id="rId4"/>
    <p:sldId id="265" r:id="rId5"/>
    <p:sldId id="266" r:id="rId6"/>
    <p:sldId id="267" r:id="rId7"/>
    <p:sldId id="269" r:id="rId8"/>
    <p:sldId id="270" r:id="rId9"/>
    <p:sldId id="271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9" r:id="rId18"/>
    <p:sldId id="300" r:id="rId19"/>
    <p:sldId id="30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735"/>
  </p:normalViewPr>
  <p:slideViewPr>
    <p:cSldViewPr snapToGrid="0" snapToObjects="1">
      <p:cViewPr varScale="1">
        <p:scale>
          <a:sx n="133" d="100"/>
          <a:sy n="133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2FDE4-7987-E54B-8710-AD569E50760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0CE4A-A456-8348-9897-4A5EB7A5F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68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c48b2d0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c48b2d02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6bc48b2d02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981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a78f88916_8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a78f88916_8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7a78f88916_8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4422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a78f88916_8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7a78f88916_8_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7a78f88916_8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4225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a78f88916_8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7a78f88916_8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g7a78f88916_8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602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a78f88916_8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a78f88916_8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7a78f88916_8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785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7a78f88916_8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7a78f88916_8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7a78f88916_8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2742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a78f88916_8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a78f88916_8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7a78f88916_8_3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101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7a78f88916_8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7a78f88916_8_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g7a78f88916_8_3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7a78f88916_8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7a78f88916_8_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g7a78f88916_8_4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5253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7a78f88916_8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7a78f88916_8_4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g7a78f88916_8_4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3889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7a78f88916_8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7a78f88916_8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g7a78f88916_8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76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a78f889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a78f8891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rover transitioning from hard terrain to soft terrain, for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sand dunes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7a78f8891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20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78f889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a78f8891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a78f88916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683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a78f88916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a78f88916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a78f88916_8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32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a78f88916_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a78f88916_8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7a78f88916_8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1411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78f88916_8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a78f88916_8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Source Sans Pro"/>
                <a:ea typeface="Source Sans Pro"/>
                <a:cs typeface="Source Sans Pro"/>
                <a:sym typeface="Source Sans Pro"/>
              </a:rPr>
              <a:t>Exact posterior inference</a:t>
            </a:r>
            <a:endParaRPr sz="2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Source Sans Pro"/>
                <a:ea typeface="Source Sans Pro"/>
                <a:cs typeface="Source Sans Pro"/>
                <a:sym typeface="Source Sans Pro"/>
              </a:rPr>
              <a:t>Efficient recursive updates</a:t>
            </a:r>
            <a:endParaRPr sz="2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Source Sans Pro"/>
                <a:ea typeface="Source Sans Pro"/>
                <a:cs typeface="Source Sans Pro"/>
                <a:sym typeface="Source Sans Pro"/>
              </a:rPr>
              <a:t>Relatively low dimensional statistics</a:t>
            </a:r>
            <a:endParaRPr sz="2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Source Sans Pro"/>
                <a:ea typeface="Source Sans Pro"/>
                <a:cs typeface="Source Sans Pro"/>
                <a:sym typeface="Source Sans Pro"/>
              </a:rPr>
              <a:t>Efficient network evaluation re-use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a78f88916_8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855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a78f88916_8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a78f88916_8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7a78f88916_8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601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a78f88916_8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a78f88916_8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a78f88916_8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2264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78f88916_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78f88916_8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7a78f88916_8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0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9071-016D-6F4A-95CA-2BBD8C3B2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24B74-1B2D-8F4E-A2C7-FE53AF6A1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9AFB8-4CE3-D74C-A13B-B390771A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E0DFB-0FA5-804D-A0F5-4F0802B9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332DA-E7B5-904A-B70A-2CBC42E2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7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435D-F866-0445-B35A-AAB52979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ED79F-659D-5D4E-A851-E4A8597AE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B0E4F-8050-3340-AC8E-15F51A0F5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D5599-E8CC-304F-823A-C2D79227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7AB8C-A813-6544-B2DE-750A05B8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3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D1635-A11B-F94E-8A07-C3898C09F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11783-4347-BD4E-8A38-E06E4299F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013D2-3AB9-AB41-9F5E-DEFAD14A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2F24-DE50-234C-A6AA-CED7EF46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4107-0BCC-8A42-9635-D2728069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8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0FE9-ABAF-114E-8474-8CB26C31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52BD1-A307-EE47-8B36-37B91A38C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D811F-3D46-3640-A08C-94B100E9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174CC-7E70-E544-B8C4-57842527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D2EB7-0D82-064E-A671-14C8019D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6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8F1F-C25A-9545-AC07-13A5E6CF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6DEF2-E3FE-B64F-8EF6-74D9709D8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F1780-AEE6-B34A-84A7-ED39E213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BAF0-DF9E-5D43-93B2-694F6E04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67AE2-8E86-1742-B932-4572E20F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6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F6B7-DC51-0A48-BCD8-59C184C7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1973-6D8C-D146-BE89-8820F63D8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EF4D0-16C1-3549-B8F1-A11BC7F76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C3348-AAFC-634C-972F-37614AB0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C56BD-3ECB-2B48-BB41-F10A2492B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DFB26-100F-7E4B-AD1F-6D9226A3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5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80C5-6258-2442-B47E-D20A3101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03088-E093-9241-808D-AAD695BC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211CA-D573-9B45-9067-7F7B7EAEF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62DEF-8BA2-3442-AAC8-BCF16CF68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3D3FF-5C9F-DA46-830B-7A34803B0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4A7A0-83E7-5141-BF19-3890AA141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A332C-5A19-814F-A0B5-A279CE0E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E0ACD2-D952-764F-8483-5FF50A1C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8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B7EC-8195-594D-B672-78A7176B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B6B27-64D6-1C4D-A3A3-1C943EEE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50C11-6B4C-D340-BB5D-318B5A826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5F49A-E9A2-EF41-AEEE-8FE413BB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8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CDC55E-7C14-F24C-A50A-A7E24427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EFEE4-C390-E94E-848D-A23C8140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FFF1-7E67-E044-8354-22B19E74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3C06-DD66-F14E-B14E-7B3B6294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1C1D4-3B90-9647-84EE-454D8A498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1E15D-37BE-D54E-800E-EDCF8F9E5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66E02-2914-6F4D-A478-971E58CB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EBF5A-473A-C046-A648-7DAD112A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AF145-24D2-C540-9186-CC0D5ACB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1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1944-2D78-DC45-9FEA-A7F5E268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BB6F4-4062-9C42-9DEA-1305E7ED9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E366D-9683-B547-B14A-51D613717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97E38-CE6E-734D-99EC-3E88FCC7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CA44D-4717-024F-AE82-8C207086B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60370-6ABB-F04A-945C-7776C7F8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42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03BF8D-DDA7-984B-B7E2-2B83F2DC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737C7-E825-DB4A-8AF2-B4D039F1B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7E507-20C5-004A-8BD7-62E38A8A32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2821C-A487-C142-B58D-4FFF4C59DC0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ABEE-45B0-0D46-A317-558CD8F8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F3B42-6A0B-FA41-B188-2B65E4B58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912C0-C728-4148-8C6C-692D63E4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2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2.jp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2.jp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bc48b2d02_0_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 for (space) robotics applications</a:t>
            </a:r>
            <a:endParaRPr dirty="0"/>
          </a:p>
        </p:txBody>
      </p:sp>
      <p:sp>
        <p:nvSpPr>
          <p:cNvPr id="170" name="Google Shape;170;g6bc48b2d02_0_57"/>
          <p:cNvSpPr txBox="1">
            <a:spLocks noGrp="1"/>
          </p:cNvSpPr>
          <p:nvPr>
            <p:ph type="body" idx="4294967295"/>
          </p:nvPr>
        </p:nvSpPr>
        <p:spPr>
          <a:xfrm>
            <a:off x="838199" y="1825625"/>
            <a:ext cx="10989365" cy="478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5150" lvl="0" indent="-514350" algn="l" rtl="0">
              <a:spcBef>
                <a:spcPts val="100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en-US" dirty="0"/>
              <a:t>Assumes tasks are sampled </a:t>
            </a:r>
            <a:r>
              <a:rPr lang="en-US" dirty="0" err="1"/>
              <a:t>iid</a:t>
            </a:r>
            <a:r>
              <a:rPr lang="en-US" dirty="0"/>
              <a:t> from a distribution over tasks 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More likely, we have some idea what the next task is based on current task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en-US" dirty="0"/>
          </a:p>
          <a:p>
            <a:pPr marL="565150" lvl="0" indent="-514350" algn="l" rtl="0"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 startAt="2"/>
            </a:pPr>
            <a:r>
              <a:rPr lang="en-US" dirty="0">
                <a:solidFill>
                  <a:srgbClr val="960000"/>
                </a:solidFill>
              </a:rPr>
              <a:t>Assumes meta-dataset is segmented by task: known task boundaries</a:t>
            </a:r>
            <a:endParaRPr dirty="0">
              <a:solidFill>
                <a:srgbClr val="96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960000"/>
                </a:solidFill>
              </a:rPr>
              <a:t>More likely, world changes without our complete knowledge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800" dirty="0"/>
          </a:p>
          <a:p>
            <a:pPr marL="590550" indent="-514350">
              <a:spcBef>
                <a:spcPts val="0"/>
              </a:spcBef>
              <a:buSzPts val="2400"/>
              <a:buFont typeface="+mj-lt"/>
              <a:buAutoNum type="arabicPeriod" startAt="3"/>
            </a:pPr>
            <a:r>
              <a:rPr lang="en-US" dirty="0"/>
              <a:t>Difficult to characterize uncertainty in learning </a:t>
            </a:r>
          </a:p>
          <a:p>
            <a:pPr marL="590550" indent="-514350">
              <a:spcBef>
                <a:spcPts val="0"/>
              </a:spcBef>
              <a:buSzPts val="2400"/>
              <a:buFont typeface="+mj-lt"/>
              <a:buAutoNum type="arabicPeriod" startAt="3"/>
            </a:pPr>
            <a:endParaRPr lang="en-US" dirty="0"/>
          </a:p>
          <a:p>
            <a:pPr marL="590550" indent="-514350">
              <a:spcBef>
                <a:spcPts val="0"/>
              </a:spcBef>
              <a:buSzPts val="2400"/>
              <a:buFont typeface="+mj-lt"/>
              <a:buAutoNum type="arabicPeriod" startAt="3"/>
            </a:pPr>
            <a:r>
              <a:rPr lang="en-US" dirty="0"/>
              <a:t>How to handle “out of distribution tasks”</a:t>
            </a: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677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a78f88916_8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 learning for control framework</a:t>
            </a:r>
            <a:endParaRPr/>
          </a:p>
        </p:txBody>
      </p:sp>
      <p:sp>
        <p:nvSpPr>
          <p:cNvPr id="608" name="Google Shape;608;g7a78f88916_8_112"/>
          <p:cNvSpPr txBox="1">
            <a:spLocks noGrp="1"/>
          </p:cNvSpPr>
          <p:nvPr>
            <p:ph type="body" idx="1"/>
          </p:nvPr>
        </p:nvSpPr>
        <p:spPr>
          <a:xfrm>
            <a:off x="838200" y="1396950"/>
            <a:ext cx="10515600" cy="70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iterative </a:t>
            </a:r>
            <a:r>
              <a:rPr lang="en-US" i="1"/>
              <a:t>exploit-explore</a:t>
            </a:r>
            <a:r>
              <a:rPr lang="en-US"/>
              <a:t> scheme.</a:t>
            </a:r>
            <a:endParaRPr/>
          </a:p>
        </p:txBody>
      </p:sp>
      <p:sp>
        <p:nvSpPr>
          <p:cNvPr id="609" name="Google Shape;609;g7a78f88916_8_112"/>
          <p:cNvSpPr txBox="1">
            <a:spLocks noGrp="1"/>
          </p:cNvSpPr>
          <p:nvPr>
            <p:ph type="body" idx="1"/>
          </p:nvPr>
        </p:nvSpPr>
        <p:spPr>
          <a:xfrm>
            <a:off x="7935775" y="1460425"/>
            <a:ext cx="3977700" cy="48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Necessary components: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Calibrated uncertainty propagation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Uncertainty-aware control and trajectory optimization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Statistical bounds on learning rate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61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a78f88916_8_2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 learning for control framework</a:t>
            </a:r>
            <a:endParaRPr/>
          </a:p>
        </p:txBody>
      </p:sp>
      <p:sp>
        <p:nvSpPr>
          <p:cNvPr id="616" name="Google Shape;616;g7a78f88916_8_225"/>
          <p:cNvSpPr txBox="1">
            <a:spLocks noGrp="1"/>
          </p:cNvSpPr>
          <p:nvPr>
            <p:ph type="body" idx="1"/>
          </p:nvPr>
        </p:nvSpPr>
        <p:spPr>
          <a:xfrm>
            <a:off x="838200" y="1396950"/>
            <a:ext cx="10515600" cy="70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iterative </a:t>
            </a:r>
            <a:r>
              <a:rPr lang="en-US" i="1"/>
              <a:t>exploit-explore</a:t>
            </a:r>
            <a:r>
              <a:rPr lang="en-US"/>
              <a:t> scheme.</a:t>
            </a:r>
            <a:endParaRPr/>
          </a:p>
        </p:txBody>
      </p:sp>
      <p:pic>
        <p:nvPicPr>
          <p:cNvPr id="617" name="Google Shape;617;g7a78f88916_8_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087" y="2270148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7a78f88916_8_2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195" y="2846524"/>
            <a:ext cx="678693" cy="143282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7a78f88916_8_225"/>
          <p:cNvSpPr txBox="1">
            <a:spLocks noGrp="1"/>
          </p:cNvSpPr>
          <p:nvPr>
            <p:ph type="body" idx="1"/>
          </p:nvPr>
        </p:nvSpPr>
        <p:spPr>
          <a:xfrm>
            <a:off x="7935775" y="1460425"/>
            <a:ext cx="3977700" cy="48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Necessary components: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Calibrated uncertainty propagation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Uncertainty-aware control and trajectory optimization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Statistical bounds on learning rate </a:t>
            </a:r>
            <a:endParaRPr/>
          </a:p>
        </p:txBody>
      </p:sp>
      <p:sp>
        <p:nvSpPr>
          <p:cNvPr id="620" name="Google Shape;620;g7a78f88916_8_225"/>
          <p:cNvSpPr txBox="1"/>
          <p:nvPr/>
        </p:nvSpPr>
        <p:spPr>
          <a:xfrm>
            <a:off x="3630125" y="2270175"/>
            <a:ext cx="2589246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Try to reach safe goal region using uncertainty propagation and trajectory optimization.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" name="Google Shape;717;g7a78f88916_8_381">
            <a:extLst>
              <a:ext uri="{FF2B5EF4-FFF2-40B4-BE49-F238E27FC236}">
                <a16:creationId xmlns:a16="http://schemas.microsoft.com/office/drawing/2014/main" id="{9FA0C2E1-9AD2-6842-A306-120CA4E6DBE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82920" y="5540423"/>
            <a:ext cx="1331709" cy="124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18;g7a78f88916_8_381">
            <a:extLst>
              <a:ext uri="{FF2B5EF4-FFF2-40B4-BE49-F238E27FC236}">
                <a16:creationId xmlns:a16="http://schemas.microsoft.com/office/drawing/2014/main" id="{F0F5E509-FF4A-0D4D-AC9A-74FE02C9F70C}"/>
              </a:ext>
            </a:extLst>
          </p:cNvPr>
          <p:cNvSpPr txBox="1"/>
          <p:nvPr/>
        </p:nvSpPr>
        <p:spPr>
          <a:xfrm>
            <a:off x="7510958" y="5629443"/>
            <a:ext cx="2735165" cy="6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Free-flyer space robot, with unknown thruster dynamics and mass.</a:t>
            </a:r>
            <a:endParaRPr sz="190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6355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a78f88916_8_2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 learning for control framework</a:t>
            </a:r>
            <a:endParaRPr/>
          </a:p>
        </p:txBody>
      </p:sp>
      <p:sp>
        <p:nvSpPr>
          <p:cNvPr id="629" name="Google Shape;629;g7a78f88916_8_250"/>
          <p:cNvSpPr txBox="1">
            <a:spLocks noGrp="1"/>
          </p:cNvSpPr>
          <p:nvPr>
            <p:ph type="body" idx="1"/>
          </p:nvPr>
        </p:nvSpPr>
        <p:spPr>
          <a:xfrm>
            <a:off x="838200" y="1396950"/>
            <a:ext cx="10515600" cy="70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iterative </a:t>
            </a:r>
            <a:r>
              <a:rPr lang="en-US" i="1"/>
              <a:t>exploit-explore</a:t>
            </a:r>
            <a:r>
              <a:rPr lang="en-US"/>
              <a:t> scheme.</a:t>
            </a:r>
            <a:endParaRPr/>
          </a:p>
        </p:txBody>
      </p:sp>
      <p:pic>
        <p:nvPicPr>
          <p:cNvPr id="630" name="Google Shape;630;g7a78f88916_8_2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087" y="2270148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7a78f88916_8_2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085" y="3640380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7a78f88916_8_2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8195" y="2846524"/>
            <a:ext cx="678693" cy="14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7a78f88916_8_2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5224" y="4211013"/>
            <a:ext cx="684646" cy="15474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7a78f88916_8_250"/>
          <p:cNvSpPr txBox="1">
            <a:spLocks noGrp="1"/>
          </p:cNvSpPr>
          <p:nvPr>
            <p:ph type="body" idx="1"/>
          </p:nvPr>
        </p:nvSpPr>
        <p:spPr>
          <a:xfrm>
            <a:off x="7935775" y="1460425"/>
            <a:ext cx="3977700" cy="48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Necessary components: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Calibrated uncertainty propagation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Uncertainty-aware control and trajectory optimization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Statistical bounds on learning rate </a:t>
            </a:r>
            <a:endParaRPr/>
          </a:p>
        </p:txBody>
      </p:sp>
      <p:sp>
        <p:nvSpPr>
          <p:cNvPr id="637" name="Google Shape;637;g7a78f88916_8_250"/>
          <p:cNvSpPr txBox="1"/>
          <p:nvPr/>
        </p:nvSpPr>
        <p:spPr>
          <a:xfrm>
            <a:off x="3630125" y="3640388"/>
            <a:ext cx="243473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Because </a:t>
            </a:r>
            <a:r>
              <a:rPr lang="en-US" i="1" dirty="0">
                <a:latin typeface="Source Sans Pro"/>
                <a:ea typeface="Source Sans Pro"/>
                <a:cs typeface="Source Sans Pro"/>
                <a:sym typeface="Source Sans Pro"/>
              </a:rPr>
              <a:t>exploitation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is not safe, turn instead to exploration around a safe initial set.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" name="Google Shape;717;g7a78f88916_8_381">
            <a:extLst>
              <a:ext uri="{FF2B5EF4-FFF2-40B4-BE49-F238E27FC236}">
                <a16:creationId xmlns:a16="http://schemas.microsoft.com/office/drawing/2014/main" id="{B3678419-DD7C-3342-87F4-862FBBE7BD5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82920" y="5540423"/>
            <a:ext cx="1331709" cy="124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18;g7a78f88916_8_381">
            <a:extLst>
              <a:ext uri="{FF2B5EF4-FFF2-40B4-BE49-F238E27FC236}">
                <a16:creationId xmlns:a16="http://schemas.microsoft.com/office/drawing/2014/main" id="{19A5D138-1AB8-2F4D-AE36-25A98715D257}"/>
              </a:ext>
            </a:extLst>
          </p:cNvPr>
          <p:cNvSpPr txBox="1"/>
          <p:nvPr/>
        </p:nvSpPr>
        <p:spPr>
          <a:xfrm>
            <a:off x="7510958" y="5629443"/>
            <a:ext cx="2735165" cy="6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Free-flyer space robot, with unknown thruster dynamics and mass.</a:t>
            </a:r>
            <a:endParaRPr sz="190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7973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a78f88916_8_3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 learning for control framework</a:t>
            </a:r>
            <a:endParaRPr/>
          </a:p>
        </p:txBody>
      </p:sp>
      <p:sp>
        <p:nvSpPr>
          <p:cNvPr id="644" name="Google Shape;644;g7a78f88916_8_302"/>
          <p:cNvSpPr txBox="1">
            <a:spLocks noGrp="1"/>
          </p:cNvSpPr>
          <p:nvPr>
            <p:ph type="body" idx="1"/>
          </p:nvPr>
        </p:nvSpPr>
        <p:spPr>
          <a:xfrm>
            <a:off x="838200" y="1396950"/>
            <a:ext cx="10515600" cy="70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iterative </a:t>
            </a:r>
            <a:r>
              <a:rPr lang="en-US" i="1"/>
              <a:t>exploit-explore</a:t>
            </a:r>
            <a:r>
              <a:rPr lang="en-US"/>
              <a:t> scheme.</a:t>
            </a:r>
            <a:endParaRPr/>
          </a:p>
        </p:txBody>
      </p:sp>
      <p:pic>
        <p:nvPicPr>
          <p:cNvPr id="645" name="Google Shape;645;g7a78f88916_8_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087" y="2270148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7a78f88916_8_3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085" y="3640380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7a78f88916_8_3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9080" y="5010622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7a78f88916_8_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8195" y="2846524"/>
            <a:ext cx="678693" cy="14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7a78f88916_8_30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5224" y="4211013"/>
            <a:ext cx="684646" cy="15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7a78f88916_8_30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1793" y="5581246"/>
            <a:ext cx="571531" cy="15474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7a78f88916_8_302"/>
          <p:cNvSpPr/>
          <p:nvPr/>
        </p:nvSpPr>
        <p:spPr>
          <a:xfrm>
            <a:off x="1573517" y="4952331"/>
            <a:ext cx="261300" cy="264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7a78f88916_8_302"/>
          <p:cNvSpPr txBox="1"/>
          <p:nvPr/>
        </p:nvSpPr>
        <p:spPr>
          <a:xfrm>
            <a:off x="1491907" y="4876890"/>
            <a:ext cx="424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7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5" name="Google Shape;655;g7a78f88916_8_302"/>
          <p:cNvSpPr txBox="1">
            <a:spLocks noGrp="1"/>
          </p:cNvSpPr>
          <p:nvPr>
            <p:ph type="body" idx="1"/>
          </p:nvPr>
        </p:nvSpPr>
        <p:spPr>
          <a:xfrm>
            <a:off x="7935775" y="1460425"/>
            <a:ext cx="3977700" cy="48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Necessary components: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Calibrated uncertainty propagation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Uncertainty-aware control and trajectory optimization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Statistical bounds on learning rate </a:t>
            </a:r>
            <a:endParaRPr/>
          </a:p>
        </p:txBody>
      </p:sp>
      <p:sp>
        <p:nvSpPr>
          <p:cNvPr id="656" name="Google Shape;656;g7a78f88916_8_302"/>
          <p:cNvSpPr txBox="1"/>
          <p:nvPr/>
        </p:nvSpPr>
        <p:spPr>
          <a:xfrm>
            <a:off x="3636525" y="5010600"/>
            <a:ext cx="2539304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Still unsafe, so reduce horizon of exploration until a safe exploration trajectory is available.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" name="Google Shape;717;g7a78f88916_8_381">
            <a:extLst>
              <a:ext uri="{FF2B5EF4-FFF2-40B4-BE49-F238E27FC236}">
                <a16:creationId xmlns:a16="http://schemas.microsoft.com/office/drawing/2014/main" id="{72A997BB-3F2C-E040-B783-6612D7DCA4C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82920" y="5540423"/>
            <a:ext cx="1331709" cy="124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718;g7a78f88916_8_381">
            <a:extLst>
              <a:ext uri="{FF2B5EF4-FFF2-40B4-BE49-F238E27FC236}">
                <a16:creationId xmlns:a16="http://schemas.microsoft.com/office/drawing/2014/main" id="{B83C72A5-F2E8-A848-8F90-A0DA565D54AB}"/>
              </a:ext>
            </a:extLst>
          </p:cNvPr>
          <p:cNvSpPr txBox="1"/>
          <p:nvPr/>
        </p:nvSpPr>
        <p:spPr>
          <a:xfrm>
            <a:off x="7510958" y="5629443"/>
            <a:ext cx="2735165" cy="6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Free-flyer space robot, with unknown thruster dynamics and mass.</a:t>
            </a:r>
            <a:endParaRPr sz="190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8251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a78f88916_8_3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 learning for control framework</a:t>
            </a:r>
            <a:endParaRPr/>
          </a:p>
        </p:txBody>
      </p:sp>
      <p:sp>
        <p:nvSpPr>
          <p:cNvPr id="663" name="Google Shape;663;g7a78f88916_8_329"/>
          <p:cNvSpPr txBox="1">
            <a:spLocks noGrp="1"/>
          </p:cNvSpPr>
          <p:nvPr>
            <p:ph type="body" idx="1"/>
          </p:nvPr>
        </p:nvSpPr>
        <p:spPr>
          <a:xfrm>
            <a:off x="838200" y="1396950"/>
            <a:ext cx="10515600" cy="70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iterative </a:t>
            </a:r>
            <a:r>
              <a:rPr lang="en-US" i="1"/>
              <a:t>exploit-explore</a:t>
            </a:r>
            <a:r>
              <a:rPr lang="en-US"/>
              <a:t> scheme.</a:t>
            </a:r>
            <a:endParaRPr/>
          </a:p>
        </p:txBody>
      </p:sp>
      <p:pic>
        <p:nvPicPr>
          <p:cNvPr id="664" name="Google Shape;664;g7a78f88916_8_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087" y="2270148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7a78f88916_8_3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085" y="3640380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7a78f88916_8_3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9080" y="5010622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7a78f88916_8_3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20973" y="2270149"/>
            <a:ext cx="1781696" cy="129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7a78f88916_8_3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8195" y="2846524"/>
            <a:ext cx="678693" cy="14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7a78f88916_8_3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224" y="4211013"/>
            <a:ext cx="684646" cy="15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7a78f88916_8_3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1793" y="5581246"/>
            <a:ext cx="571531" cy="15474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7a78f88916_8_329"/>
          <p:cNvSpPr/>
          <p:nvPr/>
        </p:nvSpPr>
        <p:spPr>
          <a:xfrm>
            <a:off x="1573517" y="4952331"/>
            <a:ext cx="261300" cy="264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7a78f88916_8_329"/>
          <p:cNvSpPr txBox="1"/>
          <p:nvPr/>
        </p:nvSpPr>
        <p:spPr>
          <a:xfrm>
            <a:off x="1491907" y="4876890"/>
            <a:ext cx="424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7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5" name="Google Shape;675;g7a78f88916_8_329"/>
          <p:cNvSpPr txBox="1">
            <a:spLocks noGrp="1"/>
          </p:cNvSpPr>
          <p:nvPr>
            <p:ph type="body" idx="1"/>
          </p:nvPr>
        </p:nvSpPr>
        <p:spPr>
          <a:xfrm>
            <a:off x="7935775" y="1460425"/>
            <a:ext cx="3977700" cy="48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Necessary components: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Calibrated uncertainty propagation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Uncertainty-aware control and trajectory optimization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Statistical bounds on learning rate </a:t>
            </a:r>
            <a:endParaRPr/>
          </a:p>
        </p:txBody>
      </p:sp>
      <p:sp>
        <p:nvSpPr>
          <p:cNvPr id="676" name="Google Shape;676;g7a78f88916_8_329"/>
          <p:cNvSpPr txBox="1"/>
          <p:nvPr/>
        </p:nvSpPr>
        <p:spPr>
          <a:xfrm>
            <a:off x="5625425" y="2270163"/>
            <a:ext cx="2187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After exploration, try again to </a:t>
            </a:r>
            <a:r>
              <a:rPr lang="en-US" i="1">
                <a:latin typeface="Source Sans Pro"/>
                <a:ea typeface="Source Sans Pro"/>
                <a:cs typeface="Source Sans Pro"/>
                <a:sym typeface="Source Sans Pro"/>
              </a:rPr>
              <a:t>exploit</a:t>
            </a: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" name="Google Shape;717;g7a78f88916_8_381">
            <a:extLst>
              <a:ext uri="{FF2B5EF4-FFF2-40B4-BE49-F238E27FC236}">
                <a16:creationId xmlns:a16="http://schemas.microsoft.com/office/drawing/2014/main" id="{992847DF-38A2-BA4C-B1CE-B1DE58A9FCA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2920" y="5540423"/>
            <a:ext cx="1331709" cy="124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18;g7a78f88916_8_381">
            <a:extLst>
              <a:ext uri="{FF2B5EF4-FFF2-40B4-BE49-F238E27FC236}">
                <a16:creationId xmlns:a16="http://schemas.microsoft.com/office/drawing/2014/main" id="{FC864FEF-3C58-E54D-93F6-94DB7A9CF0C7}"/>
              </a:ext>
            </a:extLst>
          </p:cNvPr>
          <p:cNvSpPr txBox="1"/>
          <p:nvPr/>
        </p:nvSpPr>
        <p:spPr>
          <a:xfrm>
            <a:off x="7510958" y="5629443"/>
            <a:ext cx="2735165" cy="6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Free-flyer space robot, with unknown thruster dynamics and mass.</a:t>
            </a:r>
            <a:endParaRPr sz="190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5649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a78f88916_8_3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 learning for control framework</a:t>
            </a:r>
            <a:endParaRPr/>
          </a:p>
        </p:txBody>
      </p:sp>
      <p:sp>
        <p:nvSpPr>
          <p:cNvPr id="683" name="Google Shape;683;g7a78f88916_8_355"/>
          <p:cNvSpPr txBox="1">
            <a:spLocks noGrp="1"/>
          </p:cNvSpPr>
          <p:nvPr>
            <p:ph type="body" idx="1"/>
          </p:nvPr>
        </p:nvSpPr>
        <p:spPr>
          <a:xfrm>
            <a:off x="838200" y="1396950"/>
            <a:ext cx="10515600" cy="70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iterative </a:t>
            </a:r>
            <a:r>
              <a:rPr lang="en-US" i="1"/>
              <a:t>exploit-explore</a:t>
            </a:r>
            <a:r>
              <a:rPr lang="en-US"/>
              <a:t> scheme.</a:t>
            </a:r>
            <a:endParaRPr/>
          </a:p>
        </p:txBody>
      </p:sp>
      <p:pic>
        <p:nvPicPr>
          <p:cNvPr id="684" name="Google Shape;684;g7a78f88916_8_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087" y="2270148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7a78f88916_8_3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085" y="3640380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7a78f88916_8_3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9080" y="5010622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7a78f88916_8_3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20974" y="3640387"/>
            <a:ext cx="1781696" cy="129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7a78f88916_8_3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20973" y="2270149"/>
            <a:ext cx="1781696" cy="129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7a78f88916_8_3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8195" y="2846524"/>
            <a:ext cx="678693" cy="14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7a78f88916_8_3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5224" y="4211013"/>
            <a:ext cx="684646" cy="15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7a78f88916_8_3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1793" y="5581246"/>
            <a:ext cx="571531" cy="15474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7a78f88916_8_355"/>
          <p:cNvSpPr/>
          <p:nvPr/>
        </p:nvSpPr>
        <p:spPr>
          <a:xfrm>
            <a:off x="3572409" y="3555008"/>
            <a:ext cx="261300" cy="264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7a78f88916_8_355"/>
          <p:cNvSpPr txBox="1"/>
          <p:nvPr/>
        </p:nvSpPr>
        <p:spPr>
          <a:xfrm>
            <a:off x="3490800" y="3479566"/>
            <a:ext cx="424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7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6" name="Google Shape;696;g7a78f88916_8_355"/>
          <p:cNvSpPr/>
          <p:nvPr/>
        </p:nvSpPr>
        <p:spPr>
          <a:xfrm>
            <a:off x="1573517" y="4952331"/>
            <a:ext cx="261300" cy="264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7a78f88916_8_355"/>
          <p:cNvSpPr txBox="1"/>
          <p:nvPr/>
        </p:nvSpPr>
        <p:spPr>
          <a:xfrm>
            <a:off x="1491907" y="4876890"/>
            <a:ext cx="424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7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g7a78f88916_8_355"/>
          <p:cNvSpPr txBox="1">
            <a:spLocks noGrp="1"/>
          </p:cNvSpPr>
          <p:nvPr>
            <p:ph type="body" idx="1"/>
          </p:nvPr>
        </p:nvSpPr>
        <p:spPr>
          <a:xfrm>
            <a:off x="7935775" y="1460425"/>
            <a:ext cx="3977700" cy="48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Necessary components: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Calibrated uncertainty propagation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Uncertainty-aware control and trajectory optimization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Statistical bounds on learning rate </a:t>
            </a:r>
            <a:endParaRPr/>
          </a:p>
        </p:txBody>
      </p:sp>
      <p:sp>
        <p:nvSpPr>
          <p:cNvPr id="699" name="Google Shape;699;g7a78f88916_8_355"/>
          <p:cNvSpPr txBox="1"/>
          <p:nvPr/>
        </p:nvSpPr>
        <p:spPr>
          <a:xfrm>
            <a:off x="5625424" y="3640375"/>
            <a:ext cx="2502575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Exploitation unsafe, so explore again. As model knowledge is improved, exploration actions are more ambitious.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" name="Google Shape;717;g7a78f88916_8_381">
            <a:extLst>
              <a:ext uri="{FF2B5EF4-FFF2-40B4-BE49-F238E27FC236}">
                <a16:creationId xmlns:a16="http://schemas.microsoft.com/office/drawing/2014/main" id="{C40ECC33-89D5-D24F-947F-C53B78C3E49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482920" y="5540423"/>
            <a:ext cx="1331709" cy="124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18;g7a78f88916_8_381">
            <a:extLst>
              <a:ext uri="{FF2B5EF4-FFF2-40B4-BE49-F238E27FC236}">
                <a16:creationId xmlns:a16="http://schemas.microsoft.com/office/drawing/2014/main" id="{55785AD7-622F-E644-AEF6-F8542CEB253D}"/>
              </a:ext>
            </a:extLst>
          </p:cNvPr>
          <p:cNvSpPr txBox="1"/>
          <p:nvPr/>
        </p:nvSpPr>
        <p:spPr>
          <a:xfrm>
            <a:off x="7510958" y="5629443"/>
            <a:ext cx="2735165" cy="6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Free-flyer space robot, with unknown thruster dynamics and mass.</a:t>
            </a:r>
            <a:endParaRPr sz="190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9725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a78f88916_8_3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 learning for control framework</a:t>
            </a:r>
            <a:endParaRPr/>
          </a:p>
        </p:txBody>
      </p:sp>
      <p:sp>
        <p:nvSpPr>
          <p:cNvPr id="706" name="Google Shape;706;g7a78f88916_8_381"/>
          <p:cNvSpPr txBox="1">
            <a:spLocks noGrp="1"/>
          </p:cNvSpPr>
          <p:nvPr>
            <p:ph type="body" idx="1"/>
          </p:nvPr>
        </p:nvSpPr>
        <p:spPr>
          <a:xfrm>
            <a:off x="838200" y="1396950"/>
            <a:ext cx="10515600" cy="70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iterative </a:t>
            </a:r>
            <a:r>
              <a:rPr lang="en-US" i="1"/>
              <a:t>exploit-explore</a:t>
            </a:r>
            <a:r>
              <a:rPr lang="en-US"/>
              <a:t> scheme.</a:t>
            </a:r>
            <a:endParaRPr/>
          </a:p>
        </p:txBody>
      </p:sp>
      <p:pic>
        <p:nvPicPr>
          <p:cNvPr id="707" name="Google Shape;707;g7a78f88916_8_3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087" y="2270148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7a78f88916_8_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085" y="3640380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7a78f88916_8_3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9080" y="5010622"/>
            <a:ext cx="1781703" cy="129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7a78f88916_8_3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20974" y="3640387"/>
            <a:ext cx="1781696" cy="129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7a78f88916_8_3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20973" y="2270149"/>
            <a:ext cx="1781696" cy="129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7a78f88916_8_38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51704" y="2270048"/>
            <a:ext cx="1781720" cy="129600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7a78f88916_8_381"/>
          <p:cNvSpPr txBox="1"/>
          <p:nvPr/>
        </p:nvSpPr>
        <p:spPr>
          <a:xfrm>
            <a:off x="5502672" y="2647901"/>
            <a:ext cx="945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sz="27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4" name="Google Shape;714;g7a78f88916_8_38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8195" y="2846524"/>
            <a:ext cx="678693" cy="14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7a78f88916_8_38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5224" y="4211013"/>
            <a:ext cx="684646" cy="15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7a78f88916_8_38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1793" y="5581246"/>
            <a:ext cx="571531" cy="15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7a78f88916_8_38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82920" y="5540423"/>
            <a:ext cx="1331709" cy="124761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7a78f88916_8_381"/>
          <p:cNvSpPr txBox="1"/>
          <p:nvPr/>
        </p:nvSpPr>
        <p:spPr>
          <a:xfrm>
            <a:off x="7510958" y="5629443"/>
            <a:ext cx="2735165" cy="68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Free-flyer space robot, with unknown thruster dynamics and mass.</a:t>
            </a:r>
            <a:endParaRPr sz="190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9" name="Google Shape;719;g7a78f88916_8_381"/>
          <p:cNvSpPr/>
          <p:nvPr/>
        </p:nvSpPr>
        <p:spPr>
          <a:xfrm>
            <a:off x="3572409" y="3555008"/>
            <a:ext cx="261300" cy="264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7a78f88916_8_381"/>
          <p:cNvSpPr txBox="1"/>
          <p:nvPr/>
        </p:nvSpPr>
        <p:spPr>
          <a:xfrm>
            <a:off x="3490800" y="3479566"/>
            <a:ext cx="424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7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1" name="Google Shape;721;g7a78f88916_8_381"/>
          <p:cNvSpPr/>
          <p:nvPr/>
        </p:nvSpPr>
        <p:spPr>
          <a:xfrm>
            <a:off x="1573517" y="4952331"/>
            <a:ext cx="261300" cy="264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7a78f88916_8_381"/>
          <p:cNvSpPr txBox="1"/>
          <p:nvPr/>
        </p:nvSpPr>
        <p:spPr>
          <a:xfrm>
            <a:off x="1491907" y="4876890"/>
            <a:ext cx="424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7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3" name="Google Shape;723;g7a78f88916_8_381"/>
          <p:cNvSpPr/>
          <p:nvPr/>
        </p:nvSpPr>
        <p:spPr>
          <a:xfrm>
            <a:off x="5936385" y="2179492"/>
            <a:ext cx="261300" cy="264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7a78f88916_8_381"/>
          <p:cNvSpPr txBox="1"/>
          <p:nvPr/>
        </p:nvSpPr>
        <p:spPr>
          <a:xfrm>
            <a:off x="5854775" y="2104050"/>
            <a:ext cx="4248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7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5" name="Google Shape;725;g7a78f88916_8_381"/>
          <p:cNvSpPr txBox="1">
            <a:spLocks noGrp="1"/>
          </p:cNvSpPr>
          <p:nvPr>
            <p:ph type="body" idx="1"/>
          </p:nvPr>
        </p:nvSpPr>
        <p:spPr>
          <a:xfrm>
            <a:off x="7935775" y="1460425"/>
            <a:ext cx="3977700" cy="48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Necessary components: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Calibrated uncertainty propagation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Uncertainty-aware control and trajectory optimization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Statistical bounds on learning rate </a:t>
            </a:r>
            <a:endParaRPr/>
          </a:p>
        </p:txBody>
      </p:sp>
      <p:sp>
        <p:nvSpPr>
          <p:cNvPr id="726" name="Google Shape;726;g7a78f88916_8_381"/>
          <p:cNvSpPr txBox="1"/>
          <p:nvPr/>
        </p:nvSpPr>
        <p:spPr>
          <a:xfrm>
            <a:off x="5653318" y="3604090"/>
            <a:ext cx="2612928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After several iterations of safe exploration, can safely solve the problem.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6091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a78f88916_8_4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 learning for control framework</a:t>
            </a:r>
            <a:endParaRPr/>
          </a:p>
        </p:txBody>
      </p:sp>
      <p:sp>
        <p:nvSpPr>
          <p:cNvPr id="759" name="Google Shape;759;g7a78f88916_8_433"/>
          <p:cNvSpPr txBox="1">
            <a:spLocks noGrp="1"/>
          </p:cNvSpPr>
          <p:nvPr>
            <p:ph type="body" idx="1"/>
          </p:nvPr>
        </p:nvSpPr>
        <p:spPr>
          <a:xfrm>
            <a:off x="838200" y="1396950"/>
            <a:ext cx="10515600" cy="70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iterative </a:t>
            </a:r>
            <a:r>
              <a:rPr lang="en-US" i="1"/>
              <a:t>exploit-explore</a:t>
            </a:r>
            <a:r>
              <a:rPr lang="en-US"/>
              <a:t> scheme.</a:t>
            </a:r>
            <a:endParaRPr/>
          </a:p>
        </p:txBody>
      </p:sp>
      <p:sp>
        <p:nvSpPr>
          <p:cNvPr id="760" name="Google Shape;760;g7a78f88916_8_433"/>
          <p:cNvSpPr txBox="1">
            <a:spLocks noGrp="1"/>
          </p:cNvSpPr>
          <p:nvPr>
            <p:ph type="body" idx="1"/>
          </p:nvPr>
        </p:nvSpPr>
        <p:spPr>
          <a:xfrm>
            <a:off x="7935775" y="1460425"/>
            <a:ext cx="3977700" cy="48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Necessary components: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Clr>
                <a:srgbClr val="960000"/>
              </a:buClr>
              <a:buSzPts val="2800"/>
              <a:buChar char="•"/>
            </a:pPr>
            <a:r>
              <a:rPr lang="en-US">
                <a:solidFill>
                  <a:srgbClr val="960000"/>
                </a:solidFill>
              </a:rPr>
              <a:t>Calibrated uncertainty propagation</a:t>
            </a:r>
            <a:endParaRPr>
              <a:solidFill>
                <a:srgbClr val="960000"/>
              </a:solidFill>
            </a:endParaRPr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Uncertainty-aware control and trajectory optimization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Statistical bounds on learning rate </a:t>
            </a:r>
            <a:endParaRPr/>
          </a:p>
        </p:txBody>
      </p:sp>
      <p:sp>
        <p:nvSpPr>
          <p:cNvPr id="761" name="Google Shape;761;g7a78f88916_8_433"/>
          <p:cNvSpPr txBox="1">
            <a:spLocks noGrp="1"/>
          </p:cNvSpPr>
          <p:nvPr>
            <p:ph type="body" idx="1"/>
          </p:nvPr>
        </p:nvSpPr>
        <p:spPr>
          <a:xfrm>
            <a:off x="838200" y="2274300"/>
            <a:ext cx="3914100" cy="445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Currently in progress: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Most outer bound methods rely on global Lipschitz constants: way too conservative!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Instead decompose sets and use local Lipschitz constants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68682-2949-9545-9557-14E2E535F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962" y="2104050"/>
            <a:ext cx="3153844" cy="212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5BE77B-B5BD-9443-B405-644CB0724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424" y="4367825"/>
            <a:ext cx="3255037" cy="212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2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a78f88916_8_4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 learning for control framework</a:t>
            </a:r>
            <a:endParaRPr/>
          </a:p>
        </p:txBody>
      </p:sp>
      <p:sp>
        <p:nvSpPr>
          <p:cNvPr id="769" name="Google Shape;769;g7a78f88916_8_459"/>
          <p:cNvSpPr txBox="1">
            <a:spLocks noGrp="1"/>
          </p:cNvSpPr>
          <p:nvPr>
            <p:ph type="body" idx="1"/>
          </p:nvPr>
        </p:nvSpPr>
        <p:spPr>
          <a:xfrm>
            <a:off x="838200" y="1396950"/>
            <a:ext cx="10515600" cy="70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iterative </a:t>
            </a:r>
            <a:r>
              <a:rPr lang="en-US" i="1"/>
              <a:t>exploit-explore</a:t>
            </a:r>
            <a:r>
              <a:rPr lang="en-US"/>
              <a:t> scheme.</a:t>
            </a:r>
            <a:endParaRPr/>
          </a:p>
        </p:txBody>
      </p:sp>
      <p:sp>
        <p:nvSpPr>
          <p:cNvPr id="770" name="Google Shape;770;g7a78f88916_8_459"/>
          <p:cNvSpPr txBox="1">
            <a:spLocks noGrp="1"/>
          </p:cNvSpPr>
          <p:nvPr>
            <p:ph type="body" idx="1"/>
          </p:nvPr>
        </p:nvSpPr>
        <p:spPr>
          <a:xfrm>
            <a:off x="7935775" y="1460425"/>
            <a:ext cx="3977700" cy="48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Necessary components: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Calibrated uncertainty propagation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Clr>
                <a:srgbClr val="960000"/>
              </a:buClr>
              <a:buSzPts val="2800"/>
              <a:buChar char="•"/>
            </a:pPr>
            <a:r>
              <a:rPr lang="en-US">
                <a:solidFill>
                  <a:srgbClr val="960000"/>
                </a:solidFill>
              </a:rPr>
              <a:t>Uncertainty-aware control and trajectory optimization</a:t>
            </a:r>
            <a:endParaRPr>
              <a:solidFill>
                <a:srgbClr val="960000"/>
              </a:solidFill>
            </a:endParaRPr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-US"/>
              <a:t>Statistical bounds on learning rate </a:t>
            </a:r>
            <a:endParaRPr/>
          </a:p>
        </p:txBody>
      </p:sp>
      <p:sp>
        <p:nvSpPr>
          <p:cNvPr id="771" name="Google Shape;771;g7a78f88916_8_459"/>
          <p:cNvSpPr txBox="1">
            <a:spLocks noGrp="1"/>
          </p:cNvSpPr>
          <p:nvPr>
            <p:ph type="body" idx="1"/>
          </p:nvPr>
        </p:nvSpPr>
        <p:spPr>
          <a:xfrm>
            <a:off x="838199" y="2274300"/>
            <a:ext cx="4096658" cy="445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CC-GUSTO for chance constrained trajectory optimization.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In progress: particle consensus-based model predictive control.</a:t>
            </a:r>
            <a:endParaRPr dirty="0"/>
          </a:p>
        </p:txBody>
      </p:sp>
      <p:pic>
        <p:nvPicPr>
          <p:cNvPr id="772" name="Google Shape;772;g7a78f88916_8_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013" y="4124026"/>
            <a:ext cx="2706974" cy="267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g7a78f88916_8_4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5780" y="2198615"/>
            <a:ext cx="3119995" cy="1785922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7a78f88916_8_459"/>
          <p:cNvSpPr txBox="1"/>
          <p:nvPr/>
        </p:nvSpPr>
        <p:spPr>
          <a:xfrm>
            <a:off x="7127924" y="5755177"/>
            <a:ext cx="5112343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96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CC-GUSTO</a:t>
            </a:r>
            <a:r>
              <a:rPr lang="en-US" sz="16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Lew, </a:t>
            </a:r>
            <a:r>
              <a:rPr lang="en-US" sz="16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Bonalli</a:t>
            </a:r>
            <a:r>
              <a:rPr lang="en-US" sz="16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</a:t>
            </a:r>
            <a:r>
              <a:rPr lang="en-US" sz="16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Pavone</a:t>
            </a:r>
            <a:r>
              <a:rPr lang="en-US" sz="16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-US" sz="16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Theoretically Guaranteed Chance-Constrained Sequential Convex Programming for Robust Trajectory Optimization</a:t>
            </a:r>
            <a:r>
              <a:rPr lang="en-US" sz="16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Submitted to ECC 2020.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0144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a78f88916_8_4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 learning for control framework</a:t>
            </a:r>
            <a:endParaRPr/>
          </a:p>
        </p:txBody>
      </p:sp>
      <p:sp>
        <p:nvSpPr>
          <p:cNvPr id="781" name="Google Shape;781;g7a78f88916_8_468"/>
          <p:cNvSpPr txBox="1">
            <a:spLocks noGrp="1"/>
          </p:cNvSpPr>
          <p:nvPr>
            <p:ph type="body" idx="1"/>
          </p:nvPr>
        </p:nvSpPr>
        <p:spPr>
          <a:xfrm>
            <a:off x="838200" y="1396950"/>
            <a:ext cx="10515600" cy="70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iterative </a:t>
            </a:r>
            <a:r>
              <a:rPr lang="en-US" i="1"/>
              <a:t>exploit-explore</a:t>
            </a:r>
            <a:r>
              <a:rPr lang="en-US"/>
              <a:t> scheme.</a:t>
            </a:r>
            <a:endParaRPr/>
          </a:p>
        </p:txBody>
      </p:sp>
      <p:sp>
        <p:nvSpPr>
          <p:cNvPr id="782" name="Google Shape;782;g7a78f88916_8_468"/>
          <p:cNvSpPr txBox="1">
            <a:spLocks noGrp="1"/>
          </p:cNvSpPr>
          <p:nvPr>
            <p:ph type="body" idx="1"/>
          </p:nvPr>
        </p:nvSpPr>
        <p:spPr>
          <a:xfrm>
            <a:off x="7935775" y="1460425"/>
            <a:ext cx="3977700" cy="482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Necessary components: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Calibrated uncertainty propagation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Uncertainty-aware control and trajectory optimization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Clr>
                <a:srgbClr val="960000"/>
              </a:buClr>
              <a:buSzPts val="2800"/>
              <a:buChar char="•"/>
            </a:pPr>
            <a:r>
              <a:rPr lang="en-US">
                <a:solidFill>
                  <a:srgbClr val="960000"/>
                </a:solidFill>
              </a:rPr>
              <a:t>Statistical bounds on learning rate </a:t>
            </a:r>
            <a:endParaRPr>
              <a:solidFill>
                <a:srgbClr val="960000"/>
              </a:solidFill>
            </a:endParaRPr>
          </a:p>
        </p:txBody>
      </p:sp>
      <p:sp>
        <p:nvSpPr>
          <p:cNvPr id="783" name="Google Shape;783;g7a78f88916_8_468"/>
          <p:cNvSpPr txBox="1">
            <a:spLocks noGrp="1"/>
          </p:cNvSpPr>
          <p:nvPr>
            <p:ph type="body" idx="1"/>
          </p:nvPr>
        </p:nvSpPr>
        <p:spPr>
          <a:xfrm>
            <a:off x="838200" y="2274300"/>
            <a:ext cx="3491700" cy="445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Because ALPaCA performs Bayesian linear regression, we can leverage martingale results from linear bandits that hold for sub-Gaussian noise. </a:t>
            </a:r>
            <a:endParaRPr/>
          </a:p>
        </p:txBody>
      </p:sp>
      <p:pic>
        <p:nvPicPr>
          <p:cNvPr id="784" name="Google Shape;784;g7a78f88916_8_468"/>
          <p:cNvPicPr preferRelativeResize="0"/>
          <p:nvPr/>
        </p:nvPicPr>
        <p:blipFill rotWithShape="1">
          <a:blip r:embed="rId3">
            <a:alphaModFix/>
          </a:blip>
          <a:srcRect r="48554"/>
          <a:stretch/>
        </p:blipFill>
        <p:spPr>
          <a:xfrm>
            <a:off x="4060376" y="2077800"/>
            <a:ext cx="2238001" cy="4650303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7a78f88916_8_468"/>
          <p:cNvSpPr txBox="1">
            <a:spLocks noGrp="1"/>
          </p:cNvSpPr>
          <p:nvPr>
            <p:ph type="body" idx="1"/>
          </p:nvPr>
        </p:nvSpPr>
        <p:spPr>
          <a:xfrm>
            <a:off x="6176273" y="3450025"/>
            <a:ext cx="1759500" cy="248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</a:rPr>
              <a:t>Blue</a:t>
            </a:r>
            <a:r>
              <a:rPr lang="en-US" sz="1400"/>
              <a:t>: 95% confidence interval.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2"/>
                </a:solidFill>
              </a:rPr>
              <a:t>Orange</a:t>
            </a:r>
            <a:r>
              <a:rPr lang="en-US" sz="1400"/>
              <a:t>: Inflated confidence interval accounting for action selection.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6245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78f88916_0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Continuous meta-Learning </a:t>
            </a:r>
            <a:r>
              <a:rPr lang="en-US" dirty="0">
                <a:solidFill>
                  <a:srgbClr val="960000"/>
                </a:solidFill>
              </a:rPr>
              <a:t>without tasks</a:t>
            </a:r>
          </a:p>
        </p:txBody>
      </p:sp>
      <p:sp>
        <p:nvSpPr>
          <p:cNvPr id="183" name="Google Shape;183;g7a78f88916_0_6"/>
          <p:cNvSpPr txBox="1">
            <a:spLocks noGrp="1"/>
          </p:cNvSpPr>
          <p:nvPr>
            <p:ph type="body" idx="4294967295"/>
          </p:nvPr>
        </p:nvSpPr>
        <p:spPr>
          <a:xfrm>
            <a:off x="838200" y="1932284"/>
            <a:ext cx="10515600" cy="185275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Tasks occur sequentially, often without indication of change. </a:t>
            </a:r>
            <a:endParaRPr dirty="0"/>
          </a:p>
          <a:p>
            <a:pPr marL="914400" lvl="1" indent="-3810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Component failure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Environmental dynamics change (e.g., terrain changes)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Goals of humans interacting with robot change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g7a78f88916_0_6"/>
          <p:cNvSpPr txBox="1">
            <a:spLocks noGrp="1"/>
          </p:cNvSpPr>
          <p:nvPr>
            <p:ph type="body" idx="4294967295"/>
          </p:nvPr>
        </p:nvSpPr>
        <p:spPr>
          <a:xfrm>
            <a:off x="838200" y="4090646"/>
            <a:ext cx="6309049" cy="24346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60000"/>
                </a:solidFill>
              </a:rPr>
              <a:t>Goals:</a:t>
            </a:r>
            <a:r>
              <a:rPr lang="en-US" dirty="0"/>
              <a:t> 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Learn to few-shot learn, </a:t>
            </a:r>
            <a:r>
              <a:rPr lang="en-US" i="1" dirty="0"/>
              <a:t>without access to expert knowledge of task changes</a:t>
            </a:r>
            <a:endParaRPr i="1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Rapidly identify and adapt to task change at test time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5" name="Google Shape;185;g7a78f8891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775" y="3856925"/>
            <a:ext cx="4563225" cy="300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00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BDEC2D45-6E26-E141-97AC-01803452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733" y="6036694"/>
            <a:ext cx="352625" cy="2304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080F77-9D34-C346-9CCA-D10595590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512" y="6019483"/>
            <a:ext cx="450540" cy="2238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451FC9-7110-D349-9E00-13D4CFBF9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5" y="5016733"/>
            <a:ext cx="352625" cy="3088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BB53475-A2D1-C040-99C2-03A7DFF21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61" y="4450127"/>
            <a:ext cx="450540" cy="2238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62DF0A-B316-CA46-A044-C69F20F49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929" y="4517340"/>
            <a:ext cx="352625" cy="3088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A3E1CE-6CEE-5A43-97A9-F78126B4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020" y="6064423"/>
            <a:ext cx="352625" cy="230474"/>
          </a:xfrm>
          <a:prstGeom prst="rect">
            <a:avLst/>
          </a:prstGeom>
        </p:spPr>
      </p:pic>
      <p:sp>
        <p:nvSpPr>
          <p:cNvPr id="191" name="Google Shape;191;g7a78f88916_0_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setting</a:t>
            </a:r>
            <a:endParaRPr/>
          </a:p>
        </p:txBody>
      </p:sp>
      <p:sp>
        <p:nvSpPr>
          <p:cNvPr id="192" name="Google Shape;192;g7a78f88916_0_15"/>
          <p:cNvSpPr txBox="1">
            <a:spLocks noGrp="1"/>
          </p:cNvSpPr>
          <p:nvPr>
            <p:ph type="body" idx="4294967295"/>
          </p:nvPr>
        </p:nvSpPr>
        <p:spPr>
          <a:xfrm>
            <a:off x="838200" y="1460425"/>
            <a:ext cx="6077857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We observe time series data                     (e.g. state, action, next state tuples), in which the task changes with some probability at each time step</a:t>
            </a:r>
          </a:p>
          <a:p>
            <a:endParaRPr sz="1000" dirty="0"/>
          </a:p>
          <a:p>
            <a:r>
              <a:rPr lang="en-US" dirty="0"/>
              <a:t>No knowledge of when the task change occurs (although this can easily be relaxed)</a:t>
            </a:r>
          </a:p>
          <a:p>
            <a:endParaRPr sz="1000" dirty="0"/>
          </a:p>
          <a:p>
            <a:r>
              <a:rPr lang="en-US" dirty="0"/>
              <a:t>Want to maximize </a:t>
            </a:r>
            <a:r>
              <a:rPr lang="en-US" dirty="0">
                <a:solidFill>
                  <a:srgbClr val="C00000"/>
                </a:solidFill>
              </a:rPr>
              <a:t>predictive performance</a:t>
            </a:r>
            <a:r>
              <a:rPr lang="en-US" dirty="0"/>
              <a:t> on a test time series, also with changing tasks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3" name="Google Shape;193;g7a78f88916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3576" y="1589105"/>
            <a:ext cx="1424848" cy="3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839387-F926-0A43-A22C-FC8397F6B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300" y="1366075"/>
            <a:ext cx="3135086" cy="176348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579EC000-B73A-8E45-9A38-3EFDD549229E}"/>
              </a:ext>
            </a:extLst>
          </p:cNvPr>
          <p:cNvSpPr/>
          <p:nvPr/>
        </p:nvSpPr>
        <p:spPr>
          <a:xfrm>
            <a:off x="7477837" y="2387322"/>
            <a:ext cx="4226466" cy="3851721"/>
          </a:xfrm>
          <a:custGeom>
            <a:avLst/>
            <a:gdLst>
              <a:gd name="connsiteX0" fmla="*/ 1886949 w 4226466"/>
              <a:gd name="connsiteY0" fmla="*/ 88718 h 3851721"/>
              <a:gd name="connsiteX1" fmla="*/ 4071349 w 4226466"/>
              <a:gd name="connsiteY1" fmla="*/ 95975 h 3851721"/>
              <a:gd name="connsiteX2" fmla="*/ 3817349 w 4226466"/>
              <a:gd name="connsiteY2" fmla="*/ 1068432 h 3851721"/>
              <a:gd name="connsiteX3" fmla="*/ 1966778 w 4226466"/>
              <a:gd name="connsiteY3" fmla="*/ 1830432 h 3851721"/>
              <a:gd name="connsiteX4" fmla="*/ 312149 w 4226466"/>
              <a:gd name="connsiteY4" fmla="*/ 2447289 h 3851721"/>
              <a:gd name="connsiteX5" fmla="*/ 145235 w 4226466"/>
              <a:gd name="connsiteY5" fmla="*/ 3615689 h 3851721"/>
              <a:gd name="connsiteX6" fmla="*/ 1923235 w 4226466"/>
              <a:gd name="connsiteY6" fmla="*/ 3826146 h 385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6466" h="3851721">
                <a:moveTo>
                  <a:pt x="1886949" y="88718"/>
                </a:moveTo>
                <a:cubicBezTo>
                  <a:pt x="2818282" y="10703"/>
                  <a:pt x="3749616" y="-67311"/>
                  <a:pt x="4071349" y="95975"/>
                </a:cubicBezTo>
                <a:cubicBezTo>
                  <a:pt x="4393082" y="259261"/>
                  <a:pt x="4168111" y="779356"/>
                  <a:pt x="3817349" y="1068432"/>
                </a:cubicBezTo>
                <a:cubicBezTo>
                  <a:pt x="3466587" y="1357508"/>
                  <a:pt x="2550978" y="1600623"/>
                  <a:pt x="1966778" y="1830432"/>
                </a:cubicBezTo>
                <a:cubicBezTo>
                  <a:pt x="1382578" y="2060241"/>
                  <a:pt x="615739" y="2149746"/>
                  <a:pt x="312149" y="2447289"/>
                </a:cubicBezTo>
                <a:cubicBezTo>
                  <a:pt x="8558" y="2744832"/>
                  <a:pt x="-123279" y="3385880"/>
                  <a:pt x="145235" y="3615689"/>
                </a:cubicBezTo>
                <a:cubicBezTo>
                  <a:pt x="413749" y="3845498"/>
                  <a:pt x="1528930" y="3887832"/>
                  <a:pt x="1923235" y="3826146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CFFA77B-A638-9E44-B3DD-0E812394EB8E}"/>
              </a:ext>
            </a:extLst>
          </p:cNvPr>
          <p:cNvSpPr/>
          <p:nvPr/>
        </p:nvSpPr>
        <p:spPr>
          <a:xfrm>
            <a:off x="9388295" y="5144419"/>
            <a:ext cx="2142186" cy="1073240"/>
          </a:xfrm>
          <a:custGeom>
            <a:avLst/>
            <a:gdLst>
              <a:gd name="connsiteX0" fmla="*/ 0 w 2142186"/>
              <a:gd name="connsiteY0" fmla="*/ 1073240 h 1073240"/>
              <a:gd name="connsiteX1" fmla="*/ 433589 w 2142186"/>
              <a:gd name="connsiteY1" fmla="*/ 983088 h 1073240"/>
              <a:gd name="connsiteX2" fmla="*/ 991673 w 2142186"/>
              <a:gd name="connsiteY2" fmla="*/ 802784 h 1073240"/>
              <a:gd name="connsiteX3" fmla="*/ 1609859 w 2142186"/>
              <a:gd name="connsiteY3" fmla="*/ 459347 h 1073240"/>
              <a:gd name="connsiteX4" fmla="*/ 2142186 w 2142186"/>
              <a:gd name="connsiteY4" fmla="*/ 0 h 107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2186" h="1073240">
                <a:moveTo>
                  <a:pt x="0" y="1073240"/>
                </a:moveTo>
                <a:cubicBezTo>
                  <a:pt x="134155" y="1050702"/>
                  <a:pt x="268310" y="1028164"/>
                  <a:pt x="433589" y="983088"/>
                </a:cubicBezTo>
                <a:cubicBezTo>
                  <a:pt x="598868" y="938012"/>
                  <a:pt x="795628" y="890074"/>
                  <a:pt x="991673" y="802784"/>
                </a:cubicBezTo>
                <a:cubicBezTo>
                  <a:pt x="1187718" y="715494"/>
                  <a:pt x="1418107" y="593144"/>
                  <a:pt x="1609859" y="459347"/>
                </a:cubicBezTo>
                <a:cubicBezTo>
                  <a:pt x="1801611" y="325550"/>
                  <a:pt x="1994794" y="67972"/>
                  <a:pt x="2142186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1948AC5-4AF2-344A-9607-819168322281}"/>
              </a:ext>
            </a:extLst>
          </p:cNvPr>
          <p:cNvSpPr/>
          <p:nvPr/>
        </p:nvSpPr>
        <p:spPr>
          <a:xfrm>
            <a:off x="9396881" y="5685332"/>
            <a:ext cx="2335369" cy="523741"/>
          </a:xfrm>
          <a:custGeom>
            <a:avLst/>
            <a:gdLst>
              <a:gd name="connsiteX0" fmla="*/ 0 w 2335369"/>
              <a:gd name="connsiteY0" fmla="*/ 523741 h 523741"/>
              <a:gd name="connsiteX1" fmla="*/ 442175 w 2335369"/>
              <a:gd name="connsiteY1" fmla="*/ 459347 h 523741"/>
              <a:gd name="connsiteX2" fmla="*/ 1249251 w 2335369"/>
              <a:gd name="connsiteY2" fmla="*/ 274749 h 523741"/>
              <a:gd name="connsiteX3" fmla="*/ 1820214 w 2335369"/>
              <a:gd name="connsiteY3" fmla="*/ 64394 h 523741"/>
              <a:gd name="connsiteX4" fmla="*/ 2335369 w 2335369"/>
              <a:gd name="connsiteY4" fmla="*/ 0 h 52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5369" h="523741">
                <a:moveTo>
                  <a:pt x="0" y="523741"/>
                </a:moveTo>
                <a:cubicBezTo>
                  <a:pt x="116983" y="512293"/>
                  <a:pt x="233967" y="500846"/>
                  <a:pt x="442175" y="459347"/>
                </a:cubicBezTo>
                <a:cubicBezTo>
                  <a:pt x="650383" y="417848"/>
                  <a:pt x="1019578" y="340574"/>
                  <a:pt x="1249251" y="274749"/>
                </a:cubicBezTo>
                <a:cubicBezTo>
                  <a:pt x="1478924" y="208923"/>
                  <a:pt x="1639194" y="110185"/>
                  <a:pt x="1820214" y="64394"/>
                </a:cubicBezTo>
                <a:cubicBezTo>
                  <a:pt x="2001234" y="18603"/>
                  <a:pt x="2168301" y="9301"/>
                  <a:pt x="2335369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BE69428-30C4-7F46-B4D2-77A6ADBED123}"/>
              </a:ext>
            </a:extLst>
          </p:cNvPr>
          <p:cNvSpPr/>
          <p:nvPr/>
        </p:nvSpPr>
        <p:spPr>
          <a:xfrm>
            <a:off x="9396881" y="6182228"/>
            <a:ext cx="2176530" cy="374575"/>
          </a:xfrm>
          <a:custGeom>
            <a:avLst/>
            <a:gdLst>
              <a:gd name="connsiteX0" fmla="*/ 0 w 2176530"/>
              <a:gd name="connsiteY0" fmla="*/ 31138 h 374575"/>
              <a:gd name="connsiteX1" fmla="*/ 352023 w 2176530"/>
              <a:gd name="connsiteY1" fmla="*/ 1087 h 374575"/>
              <a:gd name="connsiteX2" fmla="*/ 1000259 w 2176530"/>
              <a:gd name="connsiteY2" fmla="*/ 65482 h 374575"/>
              <a:gd name="connsiteX3" fmla="*/ 1738648 w 2176530"/>
              <a:gd name="connsiteY3" fmla="*/ 220028 h 374575"/>
              <a:gd name="connsiteX4" fmla="*/ 2176530 w 2176530"/>
              <a:gd name="connsiteY4" fmla="*/ 374575 h 37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530" h="374575">
                <a:moveTo>
                  <a:pt x="0" y="31138"/>
                </a:moveTo>
                <a:cubicBezTo>
                  <a:pt x="92656" y="13250"/>
                  <a:pt x="185313" y="-4637"/>
                  <a:pt x="352023" y="1087"/>
                </a:cubicBezTo>
                <a:cubicBezTo>
                  <a:pt x="518733" y="6811"/>
                  <a:pt x="769155" y="28992"/>
                  <a:pt x="1000259" y="65482"/>
                </a:cubicBezTo>
                <a:cubicBezTo>
                  <a:pt x="1231363" y="101972"/>
                  <a:pt x="1542603" y="168513"/>
                  <a:pt x="1738648" y="220028"/>
                </a:cubicBezTo>
                <a:cubicBezTo>
                  <a:pt x="1934693" y="271543"/>
                  <a:pt x="2055611" y="323059"/>
                  <a:pt x="2176530" y="374575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04AE4A-88D7-CE41-AB6E-93A77285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0" y="5283118"/>
            <a:ext cx="352625" cy="2304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07D637-3BAB-3B49-A1E0-2D6EDECC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574" y="4786289"/>
            <a:ext cx="450540" cy="2238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EC8DA94-755C-AD4D-9E52-94C884E4A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36" y="4068737"/>
            <a:ext cx="352625" cy="2304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44F467-A0C7-6642-AC39-BDE1C27E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986" y="5437536"/>
            <a:ext cx="352625" cy="2304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188DDE6-F5D1-B842-9738-8A19C7A6E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063" y="5678735"/>
            <a:ext cx="352625" cy="3088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7BD174-70A0-5945-B58F-CACD72EE4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914" y="5243938"/>
            <a:ext cx="352625" cy="3088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A29572-EFB3-2349-8EC2-D602BA8A3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261" y="5837409"/>
            <a:ext cx="352625" cy="3088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8577C6-01D4-D541-8EDC-0E71790B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371" y="4572375"/>
            <a:ext cx="450540" cy="2238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DBD9B2-86A4-E444-BCB9-1CC1D0725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957" y="6388105"/>
            <a:ext cx="450540" cy="2238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9B25CF-970A-B24B-B7BC-25D4E0BD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784" y="6179660"/>
            <a:ext cx="450540" cy="22385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9A07CD9-4FD4-7C46-B921-DF164A95C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992" y="5486364"/>
            <a:ext cx="450540" cy="2238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4F4BAF6-B10E-EE4E-A38C-2CE459145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37" y="4760795"/>
            <a:ext cx="352625" cy="3088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313F26F-63F8-E445-AEA1-FAAEC1BF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565" y="4451960"/>
            <a:ext cx="352625" cy="3088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592C59C-4DEB-6D43-809F-682E1754F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568" y="5055913"/>
            <a:ext cx="352625" cy="2304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31DFB6B-5A5E-EA4F-B265-19795025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366" y="6429486"/>
            <a:ext cx="352625" cy="23047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03E2B46-385B-BE49-A4FA-E31CE891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582" y="5796535"/>
            <a:ext cx="352625" cy="23047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AECD1AC-CD88-DE48-B90E-2028F8B0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505" y="6505465"/>
            <a:ext cx="352625" cy="23047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2C09E6A-82AE-F340-9C93-4BDE24ED1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345" y="5657207"/>
            <a:ext cx="352625" cy="30883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3A158E1-163B-A645-B09F-993566FDE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088" y="5345808"/>
            <a:ext cx="450540" cy="223853"/>
          </a:xfrm>
          <a:prstGeom prst="rect">
            <a:avLst/>
          </a:prstGeom>
        </p:spPr>
      </p:pic>
      <p:pic>
        <p:nvPicPr>
          <p:cNvPr id="47" name="Google Shape;193;g7a78f88916_0_15">
            <a:extLst>
              <a:ext uri="{FF2B5EF4-FFF2-40B4-BE49-F238E27FC236}">
                <a16:creationId xmlns:a16="http://schemas.microsoft.com/office/drawing/2014/main" id="{CCA6B7E1-2FDF-1A40-BAD9-566EC9E6BA2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803" r="69614"/>
          <a:stretch/>
        </p:blipFill>
        <p:spPr>
          <a:xfrm>
            <a:off x="9146497" y="3819191"/>
            <a:ext cx="279015" cy="37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937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78f88916_8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Background: Bayesian online changepoint detection</a:t>
            </a:r>
            <a:endParaRPr sz="3600"/>
          </a:p>
        </p:txBody>
      </p:sp>
      <p:sp>
        <p:nvSpPr>
          <p:cNvPr id="200" name="Google Shape;200;g7a78f88916_8_1"/>
          <p:cNvSpPr txBox="1">
            <a:spLocks noGrp="1"/>
          </p:cNvSpPr>
          <p:nvPr>
            <p:ph type="body" idx="4294967295"/>
          </p:nvPr>
        </p:nvSpPr>
        <p:spPr>
          <a:xfrm>
            <a:off x="838200" y="1460425"/>
            <a:ext cx="7658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Our approach extends BOCPD [Adams and Mackay, 2007]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60000"/>
                </a:solidFill>
              </a:rPr>
              <a:t>Require:</a:t>
            </a:r>
            <a:endParaRPr sz="2400" dirty="0">
              <a:solidFill>
                <a:srgbClr val="96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Underlying predictive model (ideally, capable of recursive updates)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60000"/>
                </a:solidFill>
              </a:rPr>
              <a:t>Maintain:</a:t>
            </a:r>
            <a:endParaRPr sz="2400" dirty="0">
              <a:solidFill>
                <a:srgbClr val="96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Belief over task duration/run length (for all run lengths)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Statistics of posterior distribution for each run length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60000"/>
                </a:solidFill>
              </a:rPr>
              <a:t>At each time: </a:t>
            </a:r>
            <a:endParaRPr sz="2400" dirty="0">
              <a:solidFill>
                <a:srgbClr val="96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Observe data sampled from current task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Recursively update belief over task duration based on how well posterior predicts new data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Update posterior statistics for each run length</a:t>
            </a:r>
            <a:endParaRPr sz="2400" dirty="0"/>
          </a:p>
        </p:txBody>
      </p:sp>
      <p:pic>
        <p:nvPicPr>
          <p:cNvPr id="201" name="Google Shape;201;g7a78f88916_8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2263" y="1356967"/>
            <a:ext cx="3480166" cy="5149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37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a78f88916_8_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Meta-learning via Online Changepoint Analysis (MOCA)</a:t>
            </a:r>
            <a:endParaRPr sz="3400"/>
          </a:p>
        </p:txBody>
      </p:sp>
      <p:sp>
        <p:nvSpPr>
          <p:cNvPr id="208" name="Google Shape;208;g7a78f88916_8_8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60000"/>
                </a:solidFill>
              </a:rPr>
              <a:t>Main idea: </a:t>
            </a:r>
            <a:r>
              <a:rPr lang="en-US" dirty="0">
                <a:solidFill>
                  <a:srgbClr val="000000"/>
                </a:solidFill>
              </a:rPr>
              <a:t>BOCPD performs a soft belief update (no explicit maximization), so can backpropagate through it.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We use a meta-learning algorithm as the underlying predictive model in BOCPD, and backprop through BOCPD to train.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en-US" dirty="0">
                <a:solidFill>
                  <a:srgbClr val="000000"/>
                </a:solidFill>
              </a:rPr>
              <a:t>MOCA jointly learns an </a:t>
            </a:r>
            <a:r>
              <a:rPr lang="en-US" dirty="0">
                <a:solidFill>
                  <a:srgbClr val="960000"/>
                </a:solidFill>
              </a:rPr>
              <a:t>efficient meta-learning model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to </a:t>
            </a:r>
            <a:r>
              <a:rPr lang="en-US" dirty="0">
                <a:solidFill>
                  <a:srgbClr val="960000"/>
                </a:solidFill>
              </a:rPr>
              <a:t>identify task change</a:t>
            </a:r>
            <a:r>
              <a:rPr lang="en-US" dirty="0"/>
              <a:t> in time series data.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66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a78f88916_8_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MOCA for regression</a:t>
            </a:r>
            <a:endParaRPr/>
          </a:p>
        </p:txBody>
      </p:sp>
      <p:sp>
        <p:nvSpPr>
          <p:cNvPr id="215" name="Google Shape;215;g7a78f88916_8_14"/>
          <p:cNvSpPr txBox="1">
            <a:spLocks noGrp="1"/>
          </p:cNvSpPr>
          <p:nvPr>
            <p:ph type="body" idx="4294967295"/>
          </p:nvPr>
        </p:nvSpPr>
        <p:spPr>
          <a:xfrm>
            <a:off x="838200" y="1510425"/>
            <a:ext cx="75264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For the underlying meta-learning model, we use </a:t>
            </a:r>
            <a:r>
              <a:rPr lang="en-US" dirty="0" err="1"/>
              <a:t>ALPaCA</a:t>
            </a:r>
            <a:r>
              <a:rPr lang="en-US" dirty="0"/>
              <a:t> [Harrison et al., 2018]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ALPaCA</a:t>
            </a:r>
            <a:r>
              <a:rPr lang="en-US" dirty="0"/>
              <a:t> performs Bayesian linear regression on the last layer of a neural network: parametric Gaussian process regression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Network weights (  ) and last layer prior (    ) are learned by backpropagating through the last layer posterior (     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6" name="Google Shape;216;g7a78f88916_8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9348" y="1234875"/>
            <a:ext cx="3619968" cy="544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A1A3B7-CBE2-3640-AFD6-097476899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129" y="4951903"/>
            <a:ext cx="248356" cy="2838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FB0007-2BC8-E24B-A949-6A2F41E45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366" y="5723322"/>
            <a:ext cx="353441" cy="276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6EF050-E57F-2045-A09B-683BFEAFC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7875" y="4963627"/>
            <a:ext cx="153670" cy="2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1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a78f88916_8_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results</a:t>
            </a:r>
            <a:endParaRPr/>
          </a:p>
        </p:txBody>
      </p:sp>
      <p:pic>
        <p:nvPicPr>
          <p:cNvPr id="234" name="Google Shape;234;g7a78f88916_8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825" y="2123433"/>
            <a:ext cx="5486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7a78f88916_8_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35252" y="2077287"/>
            <a:ext cx="3080682" cy="35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7a78f88916_8_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2633" y="2077267"/>
            <a:ext cx="3080687" cy="359413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7a78f88916_8_28"/>
          <p:cNvSpPr txBox="1"/>
          <p:nvPr/>
        </p:nvSpPr>
        <p:spPr>
          <a:xfrm>
            <a:off x="6895600" y="1709333"/>
            <a:ext cx="14055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MOCA</a:t>
            </a:r>
            <a:endParaRPr sz="190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g7a78f88916_8_28"/>
          <p:cNvSpPr txBox="1"/>
          <p:nvPr/>
        </p:nvSpPr>
        <p:spPr>
          <a:xfrm>
            <a:off x="9872800" y="1709333"/>
            <a:ext cx="14055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Oracle</a:t>
            </a:r>
            <a:endParaRPr sz="190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g7a78f88916_8_28"/>
          <p:cNvSpPr txBox="1"/>
          <p:nvPr/>
        </p:nvSpPr>
        <p:spPr>
          <a:xfrm>
            <a:off x="2403925" y="5605975"/>
            <a:ext cx="15633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Time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" name="Google Shape;240;g7a78f88916_8_28"/>
          <p:cNvSpPr txBox="1"/>
          <p:nvPr/>
        </p:nvSpPr>
        <p:spPr>
          <a:xfrm rot="-5400000">
            <a:off x="-1181668" y="4415775"/>
            <a:ext cx="34545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Belief over run length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" name="Google Shape;241;g7a78f88916_8_28"/>
          <p:cNvSpPr txBox="1"/>
          <p:nvPr/>
        </p:nvSpPr>
        <p:spPr>
          <a:xfrm>
            <a:off x="317825" y="6444041"/>
            <a:ext cx="51858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Red bars: true changepoints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6619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a78f88916_8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results</a:t>
            </a:r>
            <a:endParaRPr/>
          </a:p>
        </p:txBody>
      </p:sp>
      <p:pic>
        <p:nvPicPr>
          <p:cNvPr id="248" name="Google Shape;248;g7a78f88916_8_42"/>
          <p:cNvPicPr preferRelativeResize="0"/>
          <p:nvPr/>
        </p:nvPicPr>
        <p:blipFill rotWithShape="1">
          <a:blip r:embed="rId3">
            <a:alphaModFix/>
          </a:blip>
          <a:srcRect r="67091" b="6872"/>
          <a:stretch/>
        </p:blipFill>
        <p:spPr>
          <a:xfrm>
            <a:off x="8290104" y="1004950"/>
            <a:ext cx="3309525" cy="286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7a78f88916_8_42"/>
          <p:cNvPicPr preferRelativeResize="0"/>
          <p:nvPr/>
        </p:nvPicPr>
        <p:blipFill rotWithShape="1">
          <a:blip r:embed="rId4">
            <a:alphaModFix/>
          </a:blip>
          <a:srcRect r="67091" b="6768"/>
          <a:stretch/>
        </p:blipFill>
        <p:spPr>
          <a:xfrm>
            <a:off x="8179905" y="3856601"/>
            <a:ext cx="3419738" cy="290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7a78f88916_8_42"/>
          <p:cNvPicPr preferRelativeResize="0"/>
          <p:nvPr/>
        </p:nvPicPr>
        <p:blipFill rotWithShape="1">
          <a:blip r:embed="rId5">
            <a:alphaModFix/>
          </a:blip>
          <a:srcRect l="15420" t="6658" r="4264" b="84336"/>
          <a:stretch/>
        </p:blipFill>
        <p:spPr>
          <a:xfrm>
            <a:off x="7852166" y="777100"/>
            <a:ext cx="4012249" cy="29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7a78f88916_8_42"/>
          <p:cNvPicPr preferRelativeResize="0"/>
          <p:nvPr/>
        </p:nvPicPr>
        <p:blipFill rotWithShape="1">
          <a:blip r:embed="rId6">
            <a:alphaModFix/>
          </a:blip>
          <a:srcRect l="60840" t="7865" r="4425" b="82629"/>
          <a:stretch/>
        </p:blipFill>
        <p:spPr>
          <a:xfrm>
            <a:off x="8983516" y="4386604"/>
            <a:ext cx="1799973" cy="3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7a78f88916_8_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5599" y="1445333"/>
            <a:ext cx="7092404" cy="470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7a78f88916_8_42"/>
          <p:cNvPicPr preferRelativeResize="0"/>
          <p:nvPr/>
        </p:nvPicPr>
        <p:blipFill rotWithShape="1">
          <a:blip r:embed="rId6">
            <a:alphaModFix/>
          </a:blip>
          <a:srcRect l="22054" t="7865" r="40842" b="82629"/>
          <a:stretch/>
        </p:blipFill>
        <p:spPr>
          <a:xfrm>
            <a:off x="8983505" y="4020375"/>
            <a:ext cx="1922751" cy="328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37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a78f88916_8_54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The time series problem formulation of MOCA is natural for robotic systems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5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60000"/>
                </a:solidFill>
              </a:rPr>
              <a:t>Ongoing work</a:t>
            </a:r>
            <a:r>
              <a:rPr lang="en-US" dirty="0"/>
              <a:t>: 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Continual robotic learning 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Failure detection for autonomous robots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5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60000"/>
                </a:solidFill>
              </a:rPr>
              <a:t>Model Extensions</a:t>
            </a:r>
            <a:r>
              <a:rPr lang="en-US" dirty="0"/>
              <a:t>: </a:t>
            </a:r>
            <a:endParaRPr sz="500"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Non-</a:t>
            </a:r>
            <a:r>
              <a:rPr lang="en-US" dirty="0" err="1"/>
              <a:t>i.i.d</a:t>
            </a:r>
            <a:r>
              <a:rPr lang="en-US" dirty="0"/>
              <a:t>. tasks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Tasks of non-random duration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260" name="Google Shape;260;g7a78f88916_8_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9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Applications to robot autonomy and current work</a:t>
            </a:r>
            <a:endParaRPr sz="3800" dirty="0"/>
          </a:p>
        </p:txBody>
      </p:sp>
      <p:sp>
        <p:nvSpPr>
          <p:cNvPr id="261" name="Google Shape;261;g7a78f88916_8_54"/>
          <p:cNvSpPr txBox="1"/>
          <p:nvPr/>
        </p:nvSpPr>
        <p:spPr>
          <a:xfrm>
            <a:off x="7500808" y="5434166"/>
            <a:ext cx="46713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6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more details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Harrison, Sharma, Finn, and Pavone. </a:t>
            </a:r>
            <a:r>
              <a:rPr lang="en-US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Continuous Meta-Learning without Tasks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Submitted to ICLR 2020 (available on OpenReview).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70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Microsoft Macintosh PowerPoint</Application>
  <PresentationFormat>Widescreen</PresentationFormat>
  <Paragraphs>181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Source Sans Pro</vt:lpstr>
      <vt:lpstr>Office Theme</vt:lpstr>
      <vt:lpstr>Challenges for (space) robotics applications</vt:lpstr>
      <vt:lpstr>Continuous meta-Learning without tasks</vt:lpstr>
      <vt:lpstr>Problem setting</vt:lpstr>
      <vt:lpstr>Background: Bayesian online changepoint detection</vt:lpstr>
      <vt:lpstr>Meta-learning via Online Changepoint Analysis (MOCA)</vt:lpstr>
      <vt:lpstr>MOCA for regression</vt:lpstr>
      <vt:lpstr>Regression results</vt:lpstr>
      <vt:lpstr>Regression results</vt:lpstr>
      <vt:lpstr>Applications to robot autonomy and current work</vt:lpstr>
      <vt:lpstr>Safe learning for control framework</vt:lpstr>
      <vt:lpstr>Safe learning for control framework</vt:lpstr>
      <vt:lpstr>Safe learning for control framework</vt:lpstr>
      <vt:lpstr>Safe learning for control framework</vt:lpstr>
      <vt:lpstr>Safe learning for control framework</vt:lpstr>
      <vt:lpstr>Safe learning for control framework</vt:lpstr>
      <vt:lpstr>Safe learning for control framework</vt:lpstr>
      <vt:lpstr>Safe learning for control framework</vt:lpstr>
      <vt:lpstr>Safe learning for control framework</vt:lpstr>
      <vt:lpstr>Safe learning for control framework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for (space) robotics applications</dc:title>
  <dc:creator>Apoorva Sharma</dc:creator>
  <cp:lastModifiedBy>Apoorva Sharma</cp:lastModifiedBy>
  <cp:revision>1</cp:revision>
  <dcterms:created xsi:type="dcterms:W3CDTF">2020-04-20T17:03:44Z</dcterms:created>
  <dcterms:modified xsi:type="dcterms:W3CDTF">2020-04-20T17:04:42Z</dcterms:modified>
</cp:coreProperties>
</file>